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15"/>
  </p:handoutMasterIdLst>
  <p:sldIdLst>
    <p:sldId id="262" r:id="rId4"/>
    <p:sldId id="892" r:id="rId6"/>
    <p:sldId id="936" r:id="rId7"/>
    <p:sldId id="942" r:id="rId8"/>
    <p:sldId id="941" r:id="rId9"/>
    <p:sldId id="943" r:id="rId10"/>
    <p:sldId id="944" r:id="rId11"/>
    <p:sldId id="947" r:id="rId12"/>
    <p:sldId id="946" r:id="rId13"/>
    <p:sldId id="94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 Yongmin" initials="K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F9A"/>
    <a:srgbClr val="FD9F00"/>
    <a:srgbClr val="A66500"/>
    <a:srgbClr val="F8BB20"/>
    <a:srgbClr val="1C1913"/>
    <a:srgbClr val="1E1712"/>
    <a:srgbClr val="744400"/>
    <a:srgbClr val="1F1E11"/>
    <a:srgbClr val="C47800"/>
    <a:srgbClr val="18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6" y="114"/>
      </p:cViewPr>
      <p:guideLst>
        <p:guide orient="horz" pos="226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5" y="2130527"/>
            <a:ext cx="10363470" cy="1470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49" y="3886380"/>
            <a:ext cx="8534623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9" y="4800825"/>
            <a:ext cx="7315391" cy="5667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9" y="612805"/>
            <a:ext cx="7315391" cy="4114991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9" y="5367590"/>
            <a:ext cx="7315391" cy="80490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31" y="274653"/>
            <a:ext cx="2743272" cy="5851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609" cy="5851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0" y="4407107"/>
            <a:ext cx="10363470" cy="1362138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0" y="2906849"/>
            <a:ext cx="10363470" cy="15002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7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62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85"/>
            <a:ext cx="5387058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977"/>
            <a:ext cx="5387058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85"/>
            <a:ext cx="5389174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977"/>
            <a:ext cx="5389174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63" y="1031306"/>
            <a:ext cx="9912993" cy="428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211" y="6452198"/>
            <a:ext cx="39189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722" y="6396523"/>
            <a:ext cx="2844875" cy="365142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62"/>
            <a:ext cx="4011189" cy="116210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8" y="273066"/>
            <a:ext cx="6815845" cy="585338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71"/>
            <a:ext cx="4011189" cy="469128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274652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6"/>
            <a:ext cx="10973087" cy="452617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6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56648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8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4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01600" y="111125"/>
            <a:ext cx="11978005" cy="6635750"/>
          </a:xfrm>
          <a:prstGeom prst="rect">
            <a:avLst/>
          </a:prstGeom>
          <a:solidFill>
            <a:srgbClr val="1C1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0173970" y="253365"/>
            <a:ext cx="1848485" cy="434340"/>
            <a:chOff x="15496" y="1356"/>
            <a:chExt cx="2911" cy="684"/>
          </a:xfrm>
        </p:grpSpPr>
        <p:pic>
          <p:nvPicPr>
            <p:cNvPr id="3" name="图片 2" descr="logo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496" y="1356"/>
              <a:ext cx="525" cy="685"/>
            </a:xfrm>
            <a:prstGeom prst="rect">
              <a:avLst/>
            </a:prstGeom>
          </p:spPr>
        </p:pic>
        <p:pic>
          <p:nvPicPr>
            <p:cNvPr id="6" name="图片 5" descr="logo-白字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989" y="1494"/>
              <a:ext cx="2418" cy="53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:\素材new\！版权图\shutterstock_115333348.jpgshutterstock_115333348"/>
          <p:cNvPicPr preferRelativeResize="0">
            <a:picLocks noChangeAspect="1"/>
          </p:cNvPicPr>
          <p:nvPr/>
        </p:nvPicPr>
        <p:blipFill>
          <a:blip r:embed="rId1">
            <a:lum bright="-60000" contrast="-78000"/>
          </a:blip>
          <a:srcRect/>
          <a:stretch>
            <a:fillRect/>
          </a:stretch>
        </p:blipFill>
        <p:spPr>
          <a:xfrm>
            <a:off x="635" y="-8890"/>
            <a:ext cx="12190730" cy="685863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</p:pic>
      <p:sp>
        <p:nvSpPr>
          <p:cNvPr id="24" name="TextBox 15"/>
          <p:cNvSpPr txBox="1"/>
          <p:nvPr/>
        </p:nvSpPr>
        <p:spPr>
          <a:xfrm>
            <a:off x="689610" y="4991735"/>
            <a:ext cx="106381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spc="300" dirty="0" err="1">
                <a:solidFill>
                  <a:schemeClr val="accent1">
                    <a:lumMod val="75000"/>
                  </a:scheme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主讲人</a:t>
            </a:r>
            <a:r>
              <a:rPr lang="en-US" sz="3000" spc="300" dirty="0">
                <a:solidFill>
                  <a:schemeClr val="accent1">
                    <a:lumMod val="75000"/>
                  </a:scheme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</a:t>
            </a:r>
            <a:r>
              <a:rPr lang="zh-CN" altLang="de-DE" sz="3000" spc="300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汪华亮</a:t>
            </a:r>
            <a:r>
              <a:rPr lang="zh-CN" altLang="en-US" sz="3000" spc="300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3000" spc="300" dirty="0">
                <a:solidFill>
                  <a:srgbClr val="FD9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北京大学法学博士</a:t>
            </a:r>
            <a:r>
              <a:rPr lang="en-US" altLang="zh-CN" sz="3000" spc="300" dirty="0">
                <a:solidFill>
                  <a:srgbClr val="FD9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  </a:t>
            </a:r>
            <a:r>
              <a:rPr lang="zh-CN" altLang="en-US" sz="3000" spc="300" dirty="0">
                <a:solidFill>
                  <a:srgbClr val="FD9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高校副教授</a:t>
            </a:r>
            <a:endParaRPr lang="zh-CN" altLang="en-US" sz="3000" spc="300" dirty="0">
              <a:solidFill>
                <a:srgbClr val="FD9F00"/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9610" y="2999105"/>
            <a:ext cx="10861040" cy="1190625"/>
          </a:xfrm>
          <a:prstGeom prst="rect">
            <a:avLst/>
          </a:prstGeom>
          <a:solidFill>
            <a:schemeClr val="bg1">
              <a:alpha val="5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/>
          <p:cNvSpPr txBox="1"/>
          <p:nvPr/>
        </p:nvSpPr>
        <p:spPr>
          <a:xfrm>
            <a:off x="1967865" y="3064510"/>
            <a:ext cx="8815070" cy="1066165"/>
          </a:xfrm>
          <a:prstGeom prst="rect">
            <a:avLst/>
          </a:prstGeom>
          <a:noFill/>
        </p:spPr>
        <p:txBody>
          <a:bodyPr wrap="square" lIns="51413" tIns="25706" rIns="51413" bIns="25706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de-DE" sz="6600" spc="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商 法</a:t>
            </a:r>
            <a:endParaRPr lang="zh-CN" altLang="en-US" sz="6600" spc="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22910" y="1336675"/>
            <a:ext cx="11297920" cy="742950"/>
          </a:xfrm>
          <a:prstGeom prst="rect">
            <a:avLst/>
          </a:prstGeom>
          <a:noFill/>
        </p:spPr>
        <p:txBody>
          <a:bodyPr wrap="square" lIns="51413" tIns="25706" rIns="51413" bIns="25706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4500" b="0" spc="300" dirty="0">
                <a:solidFill>
                  <a:schemeClr val="accent1">
                    <a:lumMod val="75000"/>
                  </a:scheme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202</a:t>
            </a:r>
            <a:r>
              <a:rPr lang="en-US" altLang="zh-CN" sz="4500" b="0" spc="300" dirty="0">
                <a:solidFill>
                  <a:schemeClr val="accent1">
                    <a:lumMod val="75000"/>
                  </a:scheme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</a:t>
            </a:r>
            <a:r>
              <a:rPr lang="zh-CN" altLang="en-US" sz="4500" b="0" spc="300" dirty="0">
                <a:solidFill>
                  <a:schemeClr val="accent1">
                    <a:lumMod val="75000"/>
                  </a:schemeClr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主观题法条定位课</a:t>
            </a:r>
            <a:endParaRPr lang="zh-CN" altLang="en-US" sz="4500" b="0" spc="300" dirty="0">
              <a:solidFill>
                <a:schemeClr val="accent1">
                  <a:lumMod val="75000"/>
                </a:scheme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58360" y="-8890"/>
            <a:ext cx="2563495" cy="952500"/>
            <a:chOff x="7336" y="0"/>
            <a:chExt cx="4451" cy="1654"/>
          </a:xfrm>
        </p:grpSpPr>
        <p:sp>
          <p:nvSpPr>
            <p:cNvPr id="13" name="矩形: 圆顶角 5"/>
            <p:cNvSpPr/>
            <p:nvPr/>
          </p:nvSpPr>
          <p:spPr>
            <a:xfrm flipV="1">
              <a:off x="7336" y="0"/>
              <a:ext cx="4451" cy="1654"/>
            </a:xfrm>
            <a:prstGeom prst="round2SameRect">
              <a:avLst>
                <a:gd name="adj1" fmla="val 12989"/>
                <a:gd name="adj2" fmla="val 0"/>
              </a:avLst>
            </a:prstGeom>
            <a:solidFill>
              <a:srgbClr val="FD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 descr="logo-黑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1" y="587"/>
              <a:ext cx="3081" cy="771"/>
            </a:xfrm>
            <a:prstGeom prst="rect">
              <a:avLst/>
            </a:prstGeom>
          </p:spPr>
        </p:pic>
        <p:pic>
          <p:nvPicPr>
            <p:cNvPr id="15" name="图片 14" descr="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0" y="299"/>
              <a:ext cx="811" cy="10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2719" y="1192513"/>
            <a:ext cx="9134476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《公司法》第二百二十七条　有限责任公司增加注册资本时，股东在同等条件下有权优先按照实缴的出资比例认缴出资。但是，全体股东约定不按照出资比例优先认缴出资的除外。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股份有限公司为增加注册资本发行新股时，股东不享有优先认购权，公司章程另有规定或者股东会决议决定股东享有优先认购权的除外。</a:t>
            </a:r>
            <a:endParaRPr kumimoji="0" sz="2400" b="0" i="0" u="none" strike="noStrike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517" y="185324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四、示例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4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5769" y="1996423"/>
            <a:ext cx="913447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可选项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辅助项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稳定器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7362" y="1124489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一、法条的作用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5769" y="1895458"/>
            <a:ext cx="913447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1.部分理论性考题没有直接的法条依据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2.部分题目需要对法条进行解释方可推导出结论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3.查阅和引用法条比较耗费时间</a:t>
            </a:r>
            <a:endParaRPr kumimoji="0" lang="en-US" altLang="zh-CN" sz="2800" b="0" i="0" u="none" strike="noStrike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7362" y="1124489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二、法条的局限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5769" y="1895458"/>
            <a:ext cx="913447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1.法律看目录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2.解释看引言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3.平时浏览全文了解框架</a:t>
            </a:r>
            <a:endParaRPr kumimoji="0" lang="en-US" altLang="zh-CN" sz="2800" b="0" i="0" u="none" strike="noStrike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7362" y="1124489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三、法条定位的方法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5769" y="945498"/>
            <a:ext cx="9134476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中华人民共和国公司法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（2023年12月29日第十四届全国人民代表大会常务委员会第七次会议第二次修订）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　　录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第一章　总　　则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第二章　公司登记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第三章　有限责任公司的设立和组织机构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第一节　设　　立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第二节　组织机构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第四章　有限责任公司的股权转让</a:t>
            </a:r>
            <a:endParaRPr kumimoji="0" lang="en-US" altLang="zh-CN" sz="2400" b="0" i="0" u="none" strike="noStrike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517" y="185324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四、示例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4174" y="1024873"/>
            <a:ext cx="9134476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第五章　股份有限公司的设立和组织机构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第一节　设　　立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第二节　股 东 会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第三节　董事会、经理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第四节　监 事 会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第五节　上市公司组织机构的特别规定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第六章　股份有限公司的股份发行和转让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第一节　股份发行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　第二节　股份转让</a:t>
            </a:r>
            <a:endParaRPr kumimoji="0" lang="en-US" altLang="zh-CN" sz="2400" b="0" i="0" u="none" strike="noStrike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517" y="185324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四、示例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4174" y="1024873"/>
            <a:ext cx="9134476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第七章　国家出资公司组织机构的特别规定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第八章　公司董事、监事、高级管理人员的资格和义务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第九章　公司债券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第十章　公司财务、会计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第十一章　公司合并、分立、增资、减资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第十二章　公司解散和清算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第十三章　外国公司的分支机构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第十四章　法律责任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第十五章　附　　则</a:t>
            </a:r>
            <a:endParaRPr kumimoji="0" sz="2400" b="0" i="0" u="none" strike="noStrike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517" y="185324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四、示例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4174" y="1024873"/>
            <a:ext cx="913447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《公司法解释（二）》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为正确适用《中华人民共和国公司法》，结合审判实践，就人民法院审理公司解散和清算案件适用法律问题作出如下规定。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《公司法解释（三）》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为正确适用《中华人民共和国公司法》，结合审判实践，就人民法院审理公司设立、出资、股权确认等纠纷案件适用法律问题作出如下规定。</a:t>
            </a:r>
            <a:endParaRPr kumimoji="0" sz="2400" b="0" i="0" u="none" strike="noStrike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517" y="185324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四、示例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4174" y="1024873"/>
            <a:ext cx="9134476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A、B、C各出资45%、40%和15%设立甲有限公司，各股东均已实缴出资。现甲有限公司股东会作出决议：增加1000万元注册资本，全部由战略投资者乙公司认缴。C虽同意增资1000万元，但是不同意乙公司认缴出资，并主张：（1）优先认缴150万新增资本；（2）若B、C放弃优先认缴权，则自己优先认缴另外850万元新增资本。</a:t>
            </a:r>
            <a:endParaRPr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chemeClr val="accent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问题：</a:t>
            </a:r>
            <a:endParaRPr lang="zh-CN" altLang="en-US" sz="2400">
              <a:solidFill>
                <a:schemeClr val="accent4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indent="2622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C的两项主张是否成立？为什么？</a:t>
            </a:r>
            <a:endParaRPr kumimoji="0" sz="2400" b="0" i="0" u="none" strike="noStrike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517" y="185324"/>
            <a:ext cx="72390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de-DE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四、示例</a:t>
            </a:r>
            <a:endParaRPr kumimoji="0" lang="zh-CN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嘉文钱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2980B9"/>
      </a:accent1>
      <a:accent2>
        <a:srgbClr val="071630"/>
      </a:accent2>
      <a:accent3>
        <a:srgbClr val="083A75"/>
      </a:accent3>
      <a:accent4>
        <a:srgbClr val="FFBF00"/>
      </a:accent4>
      <a:accent5>
        <a:srgbClr val="E84949"/>
      </a:accent5>
      <a:accent6>
        <a:srgbClr val="7ABC38"/>
      </a:accent6>
      <a:hlink>
        <a:srgbClr val="2980B9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嘉文钱">
    <a:dk1>
      <a:srgbClr val="000000"/>
    </a:dk1>
    <a:lt1>
      <a:srgbClr val="FFFFFF"/>
    </a:lt1>
    <a:dk2>
      <a:srgbClr val="768395"/>
    </a:dk2>
    <a:lt2>
      <a:srgbClr val="F0F0F0"/>
    </a:lt2>
    <a:accent1>
      <a:srgbClr val="2980B9"/>
    </a:accent1>
    <a:accent2>
      <a:srgbClr val="071630"/>
    </a:accent2>
    <a:accent3>
      <a:srgbClr val="083A75"/>
    </a:accent3>
    <a:accent4>
      <a:srgbClr val="FFBF00"/>
    </a:accent4>
    <a:accent5>
      <a:srgbClr val="E84949"/>
    </a:accent5>
    <a:accent6>
      <a:srgbClr val="7ABC38"/>
    </a:accent6>
    <a:hlink>
      <a:srgbClr val="2980B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WPS 演示</Application>
  <PresentationFormat>宽屏</PresentationFormat>
  <Paragraphs>80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ITC Avant Garde Std Bk</vt:lpstr>
      <vt:lpstr>Century Gothic</vt:lpstr>
      <vt:lpstr>微软雅黑</vt:lpstr>
      <vt:lpstr>思源黑体 CN Bold</vt:lpstr>
      <vt:lpstr>思源黑体 CN Heavy</vt:lpstr>
      <vt:lpstr>等线</vt:lpstr>
      <vt:lpstr>Arial Unicode MS</vt:lpstr>
      <vt:lpstr>Office Theme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法考崔老师</cp:lastModifiedBy>
  <cp:revision>461</cp:revision>
  <dcterms:created xsi:type="dcterms:W3CDTF">2019-06-19T02:08:00Z</dcterms:created>
  <dcterms:modified xsi:type="dcterms:W3CDTF">2025-06-07T08:33:22Z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E4279DF2585D4DCBB490E410AC88BCC0</vt:lpwstr>
  </property>
</Properties>
</file>